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88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4BA7E-D81B-4BB9-A872-990420B07194}" type="datetimeFigureOut">
              <a:rPr lang="en-US" smtClean="0"/>
              <a:t>6/25/2015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C3E0B5-6974-4638-924E-517C9B1F96B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4BA7E-D81B-4BB9-A872-990420B07194}" type="datetimeFigureOut">
              <a:rPr lang="en-US" smtClean="0"/>
              <a:t>6/25/2015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C3E0B5-6974-4638-924E-517C9B1F96B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4BA7E-D81B-4BB9-A872-990420B07194}" type="datetimeFigureOut">
              <a:rPr lang="en-US" smtClean="0"/>
              <a:t>6/25/2015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C3E0B5-6974-4638-924E-517C9B1F96B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4BA7E-D81B-4BB9-A872-990420B07194}" type="datetimeFigureOut">
              <a:rPr lang="en-US" smtClean="0"/>
              <a:t>6/25/2015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C3E0B5-6974-4638-924E-517C9B1F96B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4BA7E-D81B-4BB9-A872-990420B07194}" type="datetimeFigureOut">
              <a:rPr lang="en-US" smtClean="0"/>
              <a:t>6/25/2015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C3E0B5-6974-4638-924E-517C9B1F96B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4BA7E-D81B-4BB9-A872-990420B07194}" type="datetimeFigureOut">
              <a:rPr lang="en-US" smtClean="0"/>
              <a:t>6/25/2015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C3E0B5-6974-4638-924E-517C9B1F96B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4BA7E-D81B-4BB9-A872-990420B07194}" type="datetimeFigureOut">
              <a:rPr lang="en-US" smtClean="0"/>
              <a:t>6/25/2015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C3E0B5-6974-4638-924E-517C9B1F96B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4BA7E-D81B-4BB9-A872-990420B07194}" type="datetimeFigureOut">
              <a:rPr lang="en-US" smtClean="0"/>
              <a:t>6/25/2015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C3E0B5-6974-4638-924E-517C9B1F96B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4BA7E-D81B-4BB9-A872-990420B07194}" type="datetimeFigureOut">
              <a:rPr lang="en-US" smtClean="0"/>
              <a:t>6/25/2015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C3E0B5-6974-4638-924E-517C9B1F96B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4BA7E-D81B-4BB9-A872-990420B07194}" type="datetimeFigureOut">
              <a:rPr lang="en-US" smtClean="0"/>
              <a:t>6/25/2015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C3E0B5-6974-4638-924E-517C9B1F96B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4BA7E-D81B-4BB9-A872-990420B07194}" type="datetimeFigureOut">
              <a:rPr lang="en-US" smtClean="0"/>
              <a:t>6/25/2015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C3E0B5-6974-4638-924E-517C9B1F96B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D4BA7E-D81B-4BB9-A872-990420B07194}" type="datetimeFigureOut">
              <a:rPr lang="en-US" smtClean="0"/>
              <a:t>6/25/2015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C3E0B5-6974-4638-924E-517C9B1F96BB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slide" Target="slide3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" Target="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0"/>
            <a:ext cx="7772400" cy="685800"/>
          </a:xfrm>
        </p:spPr>
        <p:txBody>
          <a:bodyPr>
            <a:normAutofit/>
          </a:bodyPr>
          <a:lstStyle/>
          <a:p>
            <a:pPr algn="l"/>
            <a:r>
              <a:rPr lang="en-US" sz="2800" dirty="0" err="1" smtClean="0"/>
              <a:t>Câu</a:t>
            </a:r>
            <a:r>
              <a:rPr lang="en-US" sz="2800" dirty="0" smtClean="0"/>
              <a:t> 1: </a:t>
            </a:r>
            <a:r>
              <a:rPr lang="en-US" sz="2800" dirty="0" err="1" smtClean="0"/>
              <a:t>Vật</a:t>
            </a:r>
            <a:r>
              <a:rPr lang="en-US" sz="2800" dirty="0" smtClean="0"/>
              <a:t> </a:t>
            </a:r>
            <a:r>
              <a:rPr lang="en-US" sz="2800" dirty="0" err="1" smtClean="0"/>
              <a:t>liệu</a:t>
            </a:r>
            <a:r>
              <a:rPr lang="en-US" sz="2800" dirty="0" smtClean="0"/>
              <a:t> </a:t>
            </a:r>
            <a:r>
              <a:rPr lang="en-US" sz="2800" dirty="0" err="1" smtClean="0"/>
              <a:t>nào</a:t>
            </a:r>
            <a:r>
              <a:rPr lang="en-US" sz="2800" dirty="0" smtClean="0"/>
              <a:t> </a:t>
            </a:r>
            <a:r>
              <a:rPr lang="en-US" sz="2800" dirty="0" err="1" smtClean="0"/>
              <a:t>sau</a:t>
            </a:r>
            <a:r>
              <a:rPr lang="en-US" sz="2800" dirty="0" smtClean="0"/>
              <a:t> </a:t>
            </a:r>
            <a:r>
              <a:rPr lang="en-US" sz="2800" dirty="0" err="1" smtClean="0"/>
              <a:t>đây</a:t>
            </a:r>
            <a:r>
              <a:rPr lang="en-US" sz="2800" dirty="0" smtClean="0"/>
              <a:t> </a:t>
            </a:r>
            <a:r>
              <a:rPr lang="en-US" sz="2800" dirty="0" err="1" smtClean="0"/>
              <a:t>dẫn</a:t>
            </a:r>
            <a:r>
              <a:rPr lang="en-US" sz="2800" dirty="0" smtClean="0"/>
              <a:t> </a:t>
            </a:r>
            <a:r>
              <a:rPr lang="en-US" sz="2800" dirty="0" err="1" smtClean="0"/>
              <a:t>điện</a:t>
            </a:r>
            <a:r>
              <a:rPr lang="en-US" sz="2800" dirty="0" smtClean="0"/>
              <a:t>:</a:t>
            </a:r>
            <a:endParaRPr lang="en-US" sz="2800" dirty="0"/>
          </a:p>
        </p:txBody>
      </p:sp>
      <p:sp>
        <p:nvSpPr>
          <p:cNvPr id="4" name="Rounded Rectangle 3">
            <a:hlinkClick r:id="rId2" action="ppaction://hlinksldjump"/>
          </p:cNvPr>
          <p:cNvSpPr/>
          <p:nvPr/>
        </p:nvSpPr>
        <p:spPr>
          <a:xfrm>
            <a:off x="381000" y="609599"/>
            <a:ext cx="1752600" cy="457200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solidFill>
                  <a:schemeClr val="tx1"/>
                </a:solidFill>
              </a:rPr>
              <a:t>A. </a:t>
            </a:r>
            <a:r>
              <a:rPr lang="en-US" sz="2400" dirty="0" err="1" smtClean="0">
                <a:solidFill>
                  <a:schemeClr val="tx1"/>
                </a:solidFill>
              </a:rPr>
              <a:t>Đồng</a:t>
            </a:r>
            <a:endParaRPr lang="en-US" sz="2400" dirty="0">
              <a:solidFill>
                <a:schemeClr val="tx1"/>
              </a:solidFill>
            </a:endParaRPr>
          </a:p>
        </p:txBody>
      </p:sp>
      <p:sp>
        <p:nvSpPr>
          <p:cNvPr id="5" name="Rounded Rectangle 4">
            <a:hlinkClick r:id="rId3" action="ppaction://hlinksldjump"/>
          </p:cNvPr>
          <p:cNvSpPr/>
          <p:nvPr/>
        </p:nvSpPr>
        <p:spPr>
          <a:xfrm>
            <a:off x="2362200" y="609599"/>
            <a:ext cx="1752600" cy="457200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solidFill>
                  <a:schemeClr val="tx1"/>
                </a:solidFill>
              </a:rPr>
              <a:t>B. </a:t>
            </a:r>
            <a:r>
              <a:rPr lang="en-US" sz="2400" dirty="0" err="1" smtClean="0">
                <a:solidFill>
                  <a:schemeClr val="tx1"/>
                </a:solidFill>
              </a:rPr>
              <a:t>Gỗ</a:t>
            </a:r>
            <a:endParaRPr lang="en-US" sz="2400" dirty="0">
              <a:solidFill>
                <a:schemeClr val="tx1"/>
              </a:solidFill>
            </a:endParaRPr>
          </a:p>
        </p:txBody>
      </p:sp>
      <p:sp>
        <p:nvSpPr>
          <p:cNvPr id="6" name="Rounded Rectangle 5">
            <a:hlinkClick r:id="rId3" action="ppaction://hlinksldjump"/>
          </p:cNvPr>
          <p:cNvSpPr/>
          <p:nvPr/>
        </p:nvSpPr>
        <p:spPr>
          <a:xfrm>
            <a:off x="4343400" y="609599"/>
            <a:ext cx="1752600" cy="457200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solidFill>
                  <a:schemeClr val="tx1"/>
                </a:solidFill>
              </a:rPr>
              <a:t>C</a:t>
            </a:r>
            <a:r>
              <a:rPr lang="en-US" sz="2400" dirty="0" smtClean="0">
                <a:solidFill>
                  <a:schemeClr val="tx1"/>
                </a:solidFill>
              </a:rPr>
              <a:t>. </a:t>
            </a:r>
            <a:r>
              <a:rPr lang="en-US" sz="2400" dirty="0" err="1" smtClean="0">
                <a:solidFill>
                  <a:schemeClr val="tx1"/>
                </a:solidFill>
              </a:rPr>
              <a:t>Nhựa</a:t>
            </a:r>
            <a:endParaRPr lang="en-US" sz="2400" dirty="0">
              <a:solidFill>
                <a:schemeClr val="tx1"/>
              </a:solidFill>
            </a:endParaRPr>
          </a:p>
        </p:txBody>
      </p:sp>
      <p:sp>
        <p:nvSpPr>
          <p:cNvPr id="7" name="Rounded Rectangle 6">
            <a:hlinkClick r:id="rId3" action="ppaction://hlinksldjump"/>
          </p:cNvPr>
          <p:cNvSpPr/>
          <p:nvPr/>
        </p:nvSpPr>
        <p:spPr>
          <a:xfrm>
            <a:off x="6324600" y="609600"/>
            <a:ext cx="1752600" cy="457200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solidFill>
                  <a:schemeClr val="tx1"/>
                </a:solidFill>
              </a:rPr>
              <a:t>D</a:t>
            </a:r>
            <a:r>
              <a:rPr lang="en-US" sz="2400" dirty="0" smtClean="0">
                <a:solidFill>
                  <a:schemeClr val="tx1"/>
                </a:solidFill>
              </a:rPr>
              <a:t>. </a:t>
            </a:r>
            <a:r>
              <a:rPr lang="en-US" sz="2400" dirty="0" err="1" smtClean="0">
                <a:solidFill>
                  <a:schemeClr val="tx1"/>
                </a:solidFill>
              </a:rPr>
              <a:t>Thủy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tinh</a:t>
            </a:r>
            <a:endParaRPr lang="en-US" sz="2400" dirty="0">
              <a:solidFill>
                <a:schemeClr val="tx1"/>
              </a:solidFill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0" y="1295400"/>
            <a:ext cx="7772400" cy="685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Câu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2: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Vật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liệu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nào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sau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đây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không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dẫn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điện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:</a:t>
            </a:r>
          </a:p>
        </p:txBody>
      </p:sp>
      <p:sp>
        <p:nvSpPr>
          <p:cNvPr id="9" name="Rounded Rectangle 8">
            <a:hlinkClick r:id="rId3" action="ppaction://hlinksldjump"/>
          </p:cNvPr>
          <p:cNvSpPr/>
          <p:nvPr/>
        </p:nvSpPr>
        <p:spPr>
          <a:xfrm>
            <a:off x="381000" y="1904999"/>
            <a:ext cx="1752600" cy="457200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solidFill>
                  <a:schemeClr val="tx1"/>
                </a:solidFill>
              </a:rPr>
              <a:t>A. </a:t>
            </a:r>
            <a:r>
              <a:rPr lang="en-US" sz="2400" dirty="0" err="1" smtClean="0">
                <a:solidFill>
                  <a:schemeClr val="tx1"/>
                </a:solidFill>
              </a:rPr>
              <a:t>Đồng</a:t>
            </a:r>
            <a:endParaRPr lang="en-US" sz="2400" dirty="0">
              <a:solidFill>
                <a:schemeClr val="tx1"/>
              </a:solidFill>
            </a:endParaRPr>
          </a:p>
        </p:txBody>
      </p:sp>
      <p:sp>
        <p:nvSpPr>
          <p:cNvPr id="10" name="Rounded Rectangle 9">
            <a:hlinkClick r:id="rId3" action="ppaction://hlinksldjump"/>
          </p:cNvPr>
          <p:cNvSpPr/>
          <p:nvPr/>
        </p:nvSpPr>
        <p:spPr>
          <a:xfrm>
            <a:off x="2362200" y="1904999"/>
            <a:ext cx="1752600" cy="457200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solidFill>
                  <a:schemeClr val="tx1"/>
                </a:solidFill>
              </a:rPr>
              <a:t>B. </a:t>
            </a:r>
            <a:r>
              <a:rPr lang="en-US" sz="2400" dirty="0" err="1" smtClean="0">
                <a:solidFill>
                  <a:schemeClr val="tx1"/>
                </a:solidFill>
              </a:rPr>
              <a:t>Sắt</a:t>
            </a:r>
            <a:endParaRPr lang="en-US" sz="2400" dirty="0">
              <a:solidFill>
                <a:schemeClr val="tx1"/>
              </a:solidFill>
            </a:endParaRPr>
          </a:p>
        </p:txBody>
      </p:sp>
      <p:sp>
        <p:nvSpPr>
          <p:cNvPr id="11" name="Rounded Rectangle 10">
            <a:hlinkClick r:id="rId3" action="ppaction://hlinksldjump"/>
          </p:cNvPr>
          <p:cNvSpPr/>
          <p:nvPr/>
        </p:nvSpPr>
        <p:spPr>
          <a:xfrm>
            <a:off x="4343400" y="1904999"/>
            <a:ext cx="1752600" cy="457200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solidFill>
                  <a:schemeClr val="tx1"/>
                </a:solidFill>
              </a:rPr>
              <a:t>C</a:t>
            </a:r>
            <a:r>
              <a:rPr lang="en-US" sz="2400" dirty="0" smtClean="0">
                <a:solidFill>
                  <a:schemeClr val="tx1"/>
                </a:solidFill>
              </a:rPr>
              <a:t>. </a:t>
            </a:r>
            <a:r>
              <a:rPr lang="en-US" sz="2400" dirty="0" err="1" smtClean="0">
                <a:solidFill>
                  <a:schemeClr val="tx1"/>
                </a:solidFill>
              </a:rPr>
              <a:t>Nhôm</a:t>
            </a:r>
            <a:endParaRPr lang="en-US" sz="2400" dirty="0">
              <a:solidFill>
                <a:schemeClr val="tx1"/>
              </a:solidFill>
            </a:endParaRPr>
          </a:p>
        </p:txBody>
      </p:sp>
      <p:sp>
        <p:nvSpPr>
          <p:cNvPr id="12" name="Rounded Rectangle 11">
            <a:hlinkClick r:id="rId2" action="ppaction://hlinksldjump"/>
          </p:cNvPr>
          <p:cNvSpPr/>
          <p:nvPr/>
        </p:nvSpPr>
        <p:spPr>
          <a:xfrm>
            <a:off x="6324600" y="1905000"/>
            <a:ext cx="1752600" cy="457200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solidFill>
                  <a:schemeClr val="tx1"/>
                </a:solidFill>
              </a:rPr>
              <a:t>D</a:t>
            </a:r>
            <a:r>
              <a:rPr lang="en-US" sz="2400" dirty="0" smtClean="0">
                <a:solidFill>
                  <a:schemeClr val="tx1"/>
                </a:solidFill>
              </a:rPr>
              <a:t>. </a:t>
            </a:r>
            <a:r>
              <a:rPr lang="en-US" sz="2400" dirty="0" err="1" smtClean="0">
                <a:solidFill>
                  <a:schemeClr val="tx1"/>
                </a:solidFill>
              </a:rPr>
              <a:t>Thủy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tinh</a:t>
            </a:r>
            <a:endParaRPr lang="en-US" sz="2400" dirty="0">
              <a:solidFill>
                <a:schemeClr val="tx1"/>
              </a:solidFill>
            </a:endParaRPr>
          </a:p>
        </p:txBody>
      </p:sp>
      <p:sp>
        <p:nvSpPr>
          <p:cNvPr id="13" name="Title 1"/>
          <p:cNvSpPr txBox="1">
            <a:spLocks/>
          </p:cNvSpPr>
          <p:nvPr/>
        </p:nvSpPr>
        <p:spPr>
          <a:xfrm>
            <a:off x="0" y="2667000"/>
            <a:ext cx="7772400" cy="685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Câu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3: Kim</a:t>
            </a:r>
            <a:r>
              <a:rPr kumimoji="0" lang="en-US" sz="28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n-US" sz="2800" b="0" i="0" u="none" strike="noStrike" kern="1200" cap="none" spc="0" normalizeH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loại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nào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sau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đây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dẫn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điện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tốt</a:t>
            </a:r>
            <a:r>
              <a:rPr kumimoji="0" lang="en-US" sz="28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n-US" sz="2800" b="0" i="0" u="none" strike="noStrike" kern="1200" cap="none" spc="0" normalizeH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nhất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:</a:t>
            </a:r>
          </a:p>
        </p:txBody>
      </p:sp>
      <p:sp>
        <p:nvSpPr>
          <p:cNvPr id="14" name="Rounded Rectangle 13">
            <a:hlinkClick r:id="rId3" action="ppaction://hlinksldjump"/>
          </p:cNvPr>
          <p:cNvSpPr/>
          <p:nvPr/>
        </p:nvSpPr>
        <p:spPr>
          <a:xfrm>
            <a:off x="381000" y="3276599"/>
            <a:ext cx="1752600" cy="457200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solidFill>
                  <a:schemeClr val="tx1"/>
                </a:solidFill>
              </a:rPr>
              <a:t>A. </a:t>
            </a:r>
            <a:r>
              <a:rPr lang="en-US" sz="2400" dirty="0" err="1" smtClean="0">
                <a:solidFill>
                  <a:schemeClr val="tx1"/>
                </a:solidFill>
              </a:rPr>
              <a:t>Đồng</a:t>
            </a:r>
            <a:endParaRPr lang="en-US" sz="2400" dirty="0">
              <a:solidFill>
                <a:schemeClr val="tx1"/>
              </a:solidFill>
            </a:endParaRPr>
          </a:p>
        </p:txBody>
      </p:sp>
      <p:sp>
        <p:nvSpPr>
          <p:cNvPr id="15" name="Rounded Rectangle 14">
            <a:hlinkClick r:id="rId2" action="ppaction://hlinksldjump"/>
          </p:cNvPr>
          <p:cNvSpPr/>
          <p:nvPr/>
        </p:nvSpPr>
        <p:spPr>
          <a:xfrm>
            <a:off x="2362200" y="3276599"/>
            <a:ext cx="1752600" cy="457200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solidFill>
                  <a:schemeClr val="tx1"/>
                </a:solidFill>
              </a:rPr>
              <a:t>B. </a:t>
            </a:r>
            <a:r>
              <a:rPr lang="en-US" sz="2400" dirty="0" err="1">
                <a:solidFill>
                  <a:schemeClr val="tx1"/>
                </a:solidFill>
              </a:rPr>
              <a:t>V</a:t>
            </a:r>
            <a:r>
              <a:rPr lang="en-US" sz="2400" dirty="0" err="1" smtClean="0">
                <a:solidFill>
                  <a:schemeClr val="tx1"/>
                </a:solidFill>
              </a:rPr>
              <a:t>àng</a:t>
            </a:r>
            <a:endParaRPr lang="en-US" sz="2400" dirty="0">
              <a:solidFill>
                <a:schemeClr val="tx1"/>
              </a:solidFill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4343400" y="3276599"/>
            <a:ext cx="1752600" cy="457200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solidFill>
                  <a:schemeClr val="tx1"/>
                </a:solidFill>
              </a:rPr>
              <a:t>C</a:t>
            </a:r>
            <a:r>
              <a:rPr lang="en-US" sz="2400" dirty="0" smtClean="0">
                <a:solidFill>
                  <a:schemeClr val="tx1"/>
                </a:solidFill>
              </a:rPr>
              <a:t>. </a:t>
            </a:r>
            <a:r>
              <a:rPr lang="en-US" sz="2400" dirty="0" err="1" smtClean="0">
                <a:solidFill>
                  <a:schemeClr val="tx1"/>
                </a:solidFill>
              </a:rPr>
              <a:t>Nhôm</a:t>
            </a:r>
            <a:endParaRPr lang="en-US" sz="2400" dirty="0">
              <a:solidFill>
                <a:schemeClr val="tx1"/>
              </a:solidFill>
            </a:endParaRPr>
          </a:p>
        </p:txBody>
      </p:sp>
      <p:sp>
        <p:nvSpPr>
          <p:cNvPr id="17" name="Rounded Rectangle 16">
            <a:hlinkClick r:id="rId3" action="ppaction://hlinksldjump"/>
          </p:cNvPr>
          <p:cNvSpPr/>
          <p:nvPr/>
        </p:nvSpPr>
        <p:spPr>
          <a:xfrm>
            <a:off x="6324600" y="3276600"/>
            <a:ext cx="1752600" cy="457200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solidFill>
                  <a:schemeClr val="tx1"/>
                </a:solidFill>
              </a:rPr>
              <a:t>D</a:t>
            </a:r>
            <a:r>
              <a:rPr lang="en-US" sz="2400" dirty="0" smtClean="0">
                <a:solidFill>
                  <a:schemeClr val="tx1"/>
                </a:solidFill>
              </a:rPr>
              <a:t>. </a:t>
            </a:r>
            <a:r>
              <a:rPr lang="en-US" sz="2400" dirty="0" err="1" smtClean="0">
                <a:solidFill>
                  <a:schemeClr val="tx1"/>
                </a:solidFill>
              </a:rPr>
              <a:t>Thép</a:t>
            </a:r>
            <a:endParaRPr lang="en-US" sz="2400" dirty="0">
              <a:solidFill>
                <a:schemeClr val="tx1"/>
              </a:solidFill>
            </a:endParaRPr>
          </a:p>
        </p:txBody>
      </p:sp>
      <p:sp>
        <p:nvSpPr>
          <p:cNvPr id="18" name="Title 1"/>
          <p:cNvSpPr txBox="1">
            <a:spLocks/>
          </p:cNvSpPr>
          <p:nvPr/>
        </p:nvSpPr>
        <p:spPr>
          <a:xfrm>
            <a:off x="0" y="4038600"/>
            <a:ext cx="8458200" cy="685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Câu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4: Kim</a:t>
            </a:r>
            <a:r>
              <a:rPr kumimoji="0" lang="en-US" sz="28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n-US" sz="2800" b="0" i="0" u="none" strike="noStrike" kern="1200" cap="none" spc="0" normalizeH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loại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nào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sau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đây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có</a:t>
            </a:r>
            <a:r>
              <a:rPr kumimoji="0" lang="en-US" sz="28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n-US" sz="2800" b="0" i="0" u="none" strike="noStrike" kern="1200" cap="none" spc="0" normalizeH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nhiệt</a:t>
            </a:r>
            <a:r>
              <a:rPr kumimoji="0" lang="en-US" sz="28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n-US" sz="2800" b="0" i="0" u="none" strike="noStrike" kern="1200" cap="none" spc="0" normalizeH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độ</a:t>
            </a:r>
            <a:r>
              <a:rPr kumimoji="0" lang="en-US" sz="28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n-US" sz="2800" b="0" i="0" u="none" strike="noStrike" kern="1200" cap="none" spc="0" normalizeH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nóng</a:t>
            </a:r>
            <a:r>
              <a:rPr kumimoji="0" lang="en-US" sz="28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n-US" sz="2800" b="0" i="0" u="none" strike="noStrike" kern="1200" cap="none" spc="0" normalizeH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chảy</a:t>
            </a:r>
            <a:r>
              <a:rPr kumimoji="0" lang="en-US" sz="28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n-US" sz="2800" b="0" i="0" u="none" strike="noStrike" kern="1200" cap="none" spc="0" normalizeH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thấp</a:t>
            </a:r>
            <a:r>
              <a:rPr kumimoji="0" lang="en-US" sz="28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n-US" sz="2800" b="0" i="0" u="none" strike="noStrike" kern="1200" cap="none" spc="0" normalizeH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nhất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:</a:t>
            </a:r>
          </a:p>
        </p:txBody>
      </p:sp>
      <p:sp>
        <p:nvSpPr>
          <p:cNvPr id="19" name="Rounded Rectangle 18">
            <a:hlinkClick r:id="rId3" action="ppaction://hlinksldjump"/>
          </p:cNvPr>
          <p:cNvSpPr/>
          <p:nvPr/>
        </p:nvSpPr>
        <p:spPr>
          <a:xfrm>
            <a:off x="381000" y="4648199"/>
            <a:ext cx="1752600" cy="457200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solidFill>
                  <a:schemeClr val="tx1"/>
                </a:solidFill>
              </a:rPr>
              <a:t>A. </a:t>
            </a:r>
            <a:r>
              <a:rPr lang="en-US" sz="2400" dirty="0" err="1" smtClean="0">
                <a:solidFill>
                  <a:schemeClr val="tx1"/>
                </a:solidFill>
              </a:rPr>
              <a:t>Đồng</a:t>
            </a:r>
            <a:endParaRPr lang="en-US" sz="2400" dirty="0">
              <a:solidFill>
                <a:schemeClr val="tx1"/>
              </a:solidFill>
            </a:endParaRPr>
          </a:p>
        </p:txBody>
      </p:sp>
      <p:sp>
        <p:nvSpPr>
          <p:cNvPr id="20" name="Rounded Rectangle 19">
            <a:hlinkClick r:id="rId3" action="ppaction://hlinksldjump"/>
          </p:cNvPr>
          <p:cNvSpPr/>
          <p:nvPr/>
        </p:nvSpPr>
        <p:spPr>
          <a:xfrm>
            <a:off x="2362200" y="4648199"/>
            <a:ext cx="1752600" cy="457200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solidFill>
                  <a:schemeClr val="tx1"/>
                </a:solidFill>
              </a:rPr>
              <a:t>B. </a:t>
            </a:r>
            <a:r>
              <a:rPr lang="en-US" sz="2400" dirty="0" err="1" smtClean="0">
                <a:solidFill>
                  <a:schemeClr val="tx1"/>
                </a:solidFill>
              </a:rPr>
              <a:t>Sắt</a:t>
            </a:r>
            <a:endParaRPr lang="en-US" sz="2400" dirty="0">
              <a:solidFill>
                <a:schemeClr val="tx1"/>
              </a:solidFill>
            </a:endParaRPr>
          </a:p>
        </p:txBody>
      </p:sp>
      <p:sp>
        <p:nvSpPr>
          <p:cNvPr id="21" name="Rounded Rectangle 20">
            <a:hlinkClick r:id="rId2" action="ppaction://hlinksldjump"/>
          </p:cNvPr>
          <p:cNvSpPr/>
          <p:nvPr/>
        </p:nvSpPr>
        <p:spPr>
          <a:xfrm>
            <a:off x="4343400" y="4648199"/>
            <a:ext cx="1752600" cy="457200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solidFill>
                  <a:schemeClr val="tx1"/>
                </a:solidFill>
              </a:rPr>
              <a:t>C</a:t>
            </a:r>
            <a:r>
              <a:rPr lang="en-US" sz="2400" dirty="0" smtClean="0">
                <a:solidFill>
                  <a:schemeClr val="tx1"/>
                </a:solidFill>
              </a:rPr>
              <a:t>. </a:t>
            </a:r>
            <a:r>
              <a:rPr lang="en-US" sz="2400" dirty="0" err="1" smtClean="0">
                <a:solidFill>
                  <a:schemeClr val="tx1"/>
                </a:solidFill>
              </a:rPr>
              <a:t>Chì</a:t>
            </a:r>
            <a:endParaRPr lang="en-US" sz="2400" dirty="0">
              <a:solidFill>
                <a:schemeClr val="tx1"/>
              </a:solidFill>
            </a:endParaRPr>
          </a:p>
        </p:txBody>
      </p:sp>
      <p:sp>
        <p:nvSpPr>
          <p:cNvPr id="22" name="Rounded Rectangle 21">
            <a:hlinkClick r:id="rId3" action="ppaction://hlinksldjump"/>
          </p:cNvPr>
          <p:cNvSpPr/>
          <p:nvPr/>
        </p:nvSpPr>
        <p:spPr>
          <a:xfrm>
            <a:off x="6324600" y="4648200"/>
            <a:ext cx="1752600" cy="457200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solidFill>
                  <a:schemeClr val="tx1"/>
                </a:solidFill>
              </a:rPr>
              <a:t>D</a:t>
            </a:r>
            <a:r>
              <a:rPr lang="en-US" sz="2400" dirty="0" smtClean="0">
                <a:solidFill>
                  <a:schemeClr val="tx1"/>
                </a:solidFill>
              </a:rPr>
              <a:t>. </a:t>
            </a:r>
            <a:r>
              <a:rPr lang="en-US" sz="2400" dirty="0" err="1" smtClean="0">
                <a:solidFill>
                  <a:schemeClr val="tx1"/>
                </a:solidFill>
              </a:rPr>
              <a:t>Thép</a:t>
            </a:r>
            <a:endParaRPr lang="en-US" sz="2400" dirty="0">
              <a:solidFill>
                <a:schemeClr val="tx1"/>
              </a:solidFill>
            </a:endParaRPr>
          </a:p>
        </p:txBody>
      </p:sp>
      <p:sp>
        <p:nvSpPr>
          <p:cNvPr id="23" name="Title 1"/>
          <p:cNvSpPr txBox="1">
            <a:spLocks/>
          </p:cNvSpPr>
          <p:nvPr/>
        </p:nvSpPr>
        <p:spPr>
          <a:xfrm>
            <a:off x="0" y="5486400"/>
            <a:ext cx="7772400" cy="685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Câu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5: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Vật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liệu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nào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sau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đây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dẫn</a:t>
            </a:r>
            <a:r>
              <a:rPr kumimoji="0" lang="en-US" sz="28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n-US" sz="2800" b="0" i="0" u="none" strike="noStrike" kern="1200" cap="none" spc="0" normalizeH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nhiệt</a:t>
            </a:r>
            <a:r>
              <a:rPr kumimoji="0" lang="en-US" sz="28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n-US" sz="2800" b="0" i="0" u="none" strike="noStrike" kern="1200" cap="none" spc="0" normalizeH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tốt</a:t>
            </a:r>
            <a:r>
              <a:rPr kumimoji="0" lang="en-US" sz="28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n-US" sz="2800" b="0" i="0" u="none" strike="noStrike" kern="1200" cap="none" spc="0" normalizeH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nhất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:</a:t>
            </a:r>
          </a:p>
        </p:txBody>
      </p:sp>
      <p:sp>
        <p:nvSpPr>
          <p:cNvPr id="24" name="Rounded Rectangle 23">
            <a:hlinkClick r:id="rId3" action="ppaction://hlinksldjump"/>
          </p:cNvPr>
          <p:cNvSpPr/>
          <p:nvPr/>
        </p:nvSpPr>
        <p:spPr>
          <a:xfrm>
            <a:off x="381000" y="6095999"/>
            <a:ext cx="1752600" cy="457200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solidFill>
                  <a:schemeClr val="tx1"/>
                </a:solidFill>
              </a:rPr>
              <a:t>A. </a:t>
            </a:r>
            <a:r>
              <a:rPr lang="en-US" sz="2400" dirty="0" err="1" smtClean="0">
                <a:solidFill>
                  <a:schemeClr val="tx1"/>
                </a:solidFill>
              </a:rPr>
              <a:t>Gỗ</a:t>
            </a:r>
            <a:endParaRPr lang="en-US" sz="2400" dirty="0">
              <a:solidFill>
                <a:schemeClr val="tx1"/>
              </a:solidFill>
            </a:endParaRPr>
          </a:p>
        </p:txBody>
      </p:sp>
      <p:sp>
        <p:nvSpPr>
          <p:cNvPr id="25" name="Rounded Rectangle 24">
            <a:hlinkClick r:id="rId2" action="ppaction://hlinksldjump"/>
          </p:cNvPr>
          <p:cNvSpPr/>
          <p:nvPr/>
        </p:nvSpPr>
        <p:spPr>
          <a:xfrm>
            <a:off x="2362200" y="6095999"/>
            <a:ext cx="1752600" cy="457200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solidFill>
                  <a:schemeClr val="tx1"/>
                </a:solidFill>
              </a:rPr>
              <a:t>B. </a:t>
            </a:r>
            <a:r>
              <a:rPr lang="en-US" sz="2400" dirty="0" err="1" smtClean="0">
                <a:solidFill>
                  <a:schemeClr val="tx1"/>
                </a:solidFill>
              </a:rPr>
              <a:t>Đồng</a:t>
            </a:r>
            <a:endParaRPr lang="en-US" sz="2400" dirty="0">
              <a:solidFill>
                <a:schemeClr val="tx1"/>
              </a:solidFill>
            </a:endParaRPr>
          </a:p>
        </p:txBody>
      </p:sp>
      <p:sp>
        <p:nvSpPr>
          <p:cNvPr id="26" name="Rounded Rectangle 25">
            <a:hlinkClick r:id="rId3" action="ppaction://hlinksldjump"/>
          </p:cNvPr>
          <p:cNvSpPr/>
          <p:nvPr/>
        </p:nvSpPr>
        <p:spPr>
          <a:xfrm>
            <a:off x="4343400" y="6095999"/>
            <a:ext cx="1752600" cy="457200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solidFill>
                  <a:schemeClr val="tx1"/>
                </a:solidFill>
              </a:rPr>
              <a:t>C</a:t>
            </a:r>
            <a:r>
              <a:rPr lang="en-US" sz="2400" dirty="0" smtClean="0">
                <a:solidFill>
                  <a:schemeClr val="tx1"/>
                </a:solidFill>
              </a:rPr>
              <a:t>. </a:t>
            </a:r>
            <a:r>
              <a:rPr lang="en-US" sz="2400" dirty="0" err="1" smtClean="0">
                <a:solidFill>
                  <a:schemeClr val="tx1"/>
                </a:solidFill>
              </a:rPr>
              <a:t>Nhựa</a:t>
            </a:r>
            <a:endParaRPr lang="en-US" sz="2400" dirty="0">
              <a:solidFill>
                <a:schemeClr val="tx1"/>
              </a:solidFill>
            </a:endParaRPr>
          </a:p>
        </p:txBody>
      </p:sp>
      <p:sp>
        <p:nvSpPr>
          <p:cNvPr id="27" name="Rounded Rectangle 26">
            <a:hlinkClick r:id="rId3" action="ppaction://hlinksldjump"/>
          </p:cNvPr>
          <p:cNvSpPr/>
          <p:nvPr/>
        </p:nvSpPr>
        <p:spPr>
          <a:xfrm>
            <a:off x="6324600" y="6096000"/>
            <a:ext cx="1752600" cy="457200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solidFill>
                  <a:schemeClr val="tx1"/>
                </a:solidFill>
              </a:rPr>
              <a:t>D</a:t>
            </a:r>
            <a:r>
              <a:rPr lang="en-US" sz="2400" dirty="0" smtClean="0">
                <a:solidFill>
                  <a:schemeClr val="tx1"/>
                </a:solidFill>
              </a:rPr>
              <a:t>. </a:t>
            </a:r>
            <a:r>
              <a:rPr lang="en-US" sz="2400" dirty="0" err="1" smtClean="0">
                <a:solidFill>
                  <a:schemeClr val="tx1"/>
                </a:solidFill>
              </a:rPr>
              <a:t>Thủy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tinh</a:t>
            </a:r>
            <a:endParaRPr lang="en-US" sz="2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ight Arrow 3">
            <a:hlinkClick r:id="rId2" action="ppaction://hlinksldjump"/>
          </p:cNvPr>
          <p:cNvSpPr/>
          <p:nvPr/>
        </p:nvSpPr>
        <p:spPr>
          <a:xfrm>
            <a:off x="7467600" y="5943600"/>
            <a:ext cx="1143000" cy="685800"/>
          </a:xfrm>
          <a:prstGeom prst="rightArrow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Trở</a:t>
            </a:r>
            <a:r>
              <a:rPr lang="en-US" dirty="0" smtClean="0"/>
              <a:t> </a:t>
            </a:r>
            <a:r>
              <a:rPr lang="en-US" dirty="0" err="1" smtClean="0"/>
              <a:t>về</a:t>
            </a:r>
            <a:endParaRPr lang="en-US" dirty="0"/>
          </a:p>
        </p:txBody>
      </p:sp>
      <p:sp>
        <p:nvSpPr>
          <p:cNvPr id="5" name="Rounded Rectangle 4"/>
          <p:cNvSpPr/>
          <p:nvPr/>
        </p:nvSpPr>
        <p:spPr>
          <a:xfrm>
            <a:off x="2133600" y="3733800"/>
            <a:ext cx="4724400" cy="914400"/>
          </a:xfrm>
          <a:prstGeom prst="roundRect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dirty="0" err="1" smtClean="0">
                <a:solidFill>
                  <a:srgbClr val="FF0000"/>
                </a:solidFill>
              </a:rPr>
              <a:t>Bạn</a:t>
            </a:r>
            <a:r>
              <a:rPr lang="en-US" sz="4400" dirty="0" smtClean="0">
                <a:solidFill>
                  <a:srgbClr val="FF0000"/>
                </a:solidFill>
              </a:rPr>
              <a:t> </a:t>
            </a:r>
            <a:r>
              <a:rPr lang="en-US" sz="4400" dirty="0" err="1" smtClean="0">
                <a:solidFill>
                  <a:srgbClr val="FF0000"/>
                </a:solidFill>
              </a:rPr>
              <a:t>trả</a:t>
            </a:r>
            <a:r>
              <a:rPr lang="en-US" sz="4400" dirty="0" smtClean="0">
                <a:solidFill>
                  <a:srgbClr val="FF0000"/>
                </a:solidFill>
              </a:rPr>
              <a:t> </a:t>
            </a:r>
            <a:r>
              <a:rPr lang="en-US" sz="4400" dirty="0" err="1" smtClean="0">
                <a:solidFill>
                  <a:srgbClr val="FF0000"/>
                </a:solidFill>
              </a:rPr>
              <a:t>lời</a:t>
            </a:r>
            <a:r>
              <a:rPr lang="en-US" sz="4400" dirty="0" smtClean="0">
                <a:solidFill>
                  <a:srgbClr val="FF0000"/>
                </a:solidFill>
              </a:rPr>
              <a:t> </a:t>
            </a:r>
            <a:r>
              <a:rPr lang="en-US" sz="4400" dirty="0" err="1" smtClean="0">
                <a:solidFill>
                  <a:srgbClr val="FF0000"/>
                </a:solidFill>
              </a:rPr>
              <a:t>sai</a:t>
            </a:r>
            <a:r>
              <a:rPr lang="en-US" sz="4400" dirty="0" smtClean="0">
                <a:solidFill>
                  <a:srgbClr val="FF0000"/>
                </a:solidFill>
              </a:rPr>
              <a:t> </a:t>
            </a:r>
            <a:r>
              <a:rPr lang="en-US" sz="4400" dirty="0" err="1" smtClean="0">
                <a:solidFill>
                  <a:srgbClr val="FF0000"/>
                </a:solidFill>
              </a:rPr>
              <a:t>rồi</a:t>
            </a:r>
            <a:endParaRPr lang="en-US" sz="4400" dirty="0">
              <a:solidFill>
                <a:srgbClr val="FF0000"/>
              </a:solidFill>
            </a:endParaRPr>
          </a:p>
        </p:txBody>
      </p:sp>
      <p:pic>
        <p:nvPicPr>
          <p:cNvPr id="2050" name="Picture 2" descr="cun-buon-5-1375493111_500x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57400" y="457200"/>
            <a:ext cx="4762500" cy="31813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ảnh đẹp avata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28800" y="381000"/>
            <a:ext cx="5715000" cy="3810000"/>
          </a:xfrm>
          <a:prstGeom prst="rect">
            <a:avLst/>
          </a:prstGeom>
          <a:noFill/>
        </p:spPr>
      </p:pic>
      <p:sp>
        <p:nvSpPr>
          <p:cNvPr id="5" name="Rounded Rectangle 4"/>
          <p:cNvSpPr/>
          <p:nvPr/>
        </p:nvSpPr>
        <p:spPr>
          <a:xfrm>
            <a:off x="2209800" y="4419600"/>
            <a:ext cx="4724400" cy="914400"/>
          </a:xfrm>
          <a:prstGeom prst="roundRect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dirty="0" err="1" smtClean="0">
                <a:solidFill>
                  <a:srgbClr val="FF0000"/>
                </a:solidFill>
              </a:rPr>
              <a:t>Bạn</a:t>
            </a:r>
            <a:r>
              <a:rPr lang="en-US" sz="4400" dirty="0" smtClean="0">
                <a:solidFill>
                  <a:srgbClr val="FF0000"/>
                </a:solidFill>
              </a:rPr>
              <a:t> </a:t>
            </a:r>
            <a:r>
              <a:rPr lang="en-US" sz="4400" dirty="0" err="1" smtClean="0">
                <a:solidFill>
                  <a:srgbClr val="FF0000"/>
                </a:solidFill>
              </a:rPr>
              <a:t>trả</a:t>
            </a:r>
            <a:r>
              <a:rPr lang="en-US" sz="4400" dirty="0" smtClean="0">
                <a:solidFill>
                  <a:srgbClr val="FF0000"/>
                </a:solidFill>
              </a:rPr>
              <a:t> </a:t>
            </a:r>
            <a:r>
              <a:rPr lang="en-US" sz="4400" dirty="0" err="1" smtClean="0">
                <a:solidFill>
                  <a:srgbClr val="FF0000"/>
                </a:solidFill>
              </a:rPr>
              <a:t>lời</a:t>
            </a:r>
            <a:r>
              <a:rPr lang="en-US" sz="4400" dirty="0" smtClean="0">
                <a:solidFill>
                  <a:srgbClr val="FF0000"/>
                </a:solidFill>
              </a:rPr>
              <a:t> </a:t>
            </a:r>
            <a:r>
              <a:rPr lang="en-US" sz="4400" dirty="0" err="1" smtClean="0">
                <a:solidFill>
                  <a:srgbClr val="FF0000"/>
                </a:solidFill>
              </a:rPr>
              <a:t>đúng</a:t>
            </a:r>
            <a:r>
              <a:rPr lang="en-US" sz="4400" dirty="0" smtClean="0">
                <a:solidFill>
                  <a:srgbClr val="FF0000"/>
                </a:solidFill>
              </a:rPr>
              <a:t> </a:t>
            </a:r>
            <a:r>
              <a:rPr lang="en-US" sz="4400" dirty="0" err="1" smtClean="0">
                <a:solidFill>
                  <a:srgbClr val="FF0000"/>
                </a:solidFill>
              </a:rPr>
              <a:t>rồi</a:t>
            </a:r>
            <a:endParaRPr lang="en-US" sz="4400" dirty="0">
              <a:solidFill>
                <a:srgbClr val="FF0000"/>
              </a:solidFill>
            </a:endParaRPr>
          </a:p>
        </p:txBody>
      </p:sp>
      <p:sp>
        <p:nvSpPr>
          <p:cNvPr id="6" name="Right Arrow 5">
            <a:hlinkClick r:id="rId3" action="ppaction://hlinksldjump"/>
          </p:cNvPr>
          <p:cNvSpPr/>
          <p:nvPr/>
        </p:nvSpPr>
        <p:spPr>
          <a:xfrm>
            <a:off x="7467600" y="5943600"/>
            <a:ext cx="1143000" cy="685800"/>
          </a:xfrm>
          <a:prstGeom prst="rightArrow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Trở</a:t>
            </a:r>
            <a:r>
              <a:rPr lang="en-US" dirty="0" smtClean="0"/>
              <a:t> </a:t>
            </a:r>
            <a:r>
              <a:rPr lang="en-US" dirty="0" err="1" smtClean="0"/>
              <a:t>về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41</TotalTime>
  <Words>142</Words>
  <Application>Microsoft Office PowerPoint</Application>
  <PresentationFormat>On-screen Show (4:3)</PresentationFormat>
  <Paragraphs>29</Paragraphs>
  <Slides>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Office Theme</vt:lpstr>
      <vt:lpstr>Câu 1: Vật liệu nào sau đây dẫn điện:</vt:lpstr>
      <vt:lpstr>Slide 2</vt:lpstr>
      <vt:lpstr>Slide 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Câu 1: Vật liệu nào sau đây dẫn điện:</dc:title>
  <dc:creator>NGUYEN HAI</dc:creator>
  <cp:lastModifiedBy>NGUYEN HAI</cp:lastModifiedBy>
  <cp:revision>2</cp:revision>
  <dcterms:created xsi:type="dcterms:W3CDTF">2015-06-25T01:19:35Z</dcterms:created>
  <dcterms:modified xsi:type="dcterms:W3CDTF">2015-06-25T02:01:34Z</dcterms:modified>
</cp:coreProperties>
</file>